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8" r:id="rId2"/>
  </p:sldMasterIdLst>
  <p:sldIdLst>
    <p:sldId id="260" r:id="rId3"/>
    <p:sldId id="259" r:id="rId4"/>
    <p:sldId id="258" r:id="rId5"/>
    <p:sldId id="271" r:id="rId6"/>
    <p:sldId id="262" r:id="rId7"/>
    <p:sldId id="261" r:id="rId8"/>
    <p:sldId id="263" r:id="rId9"/>
    <p:sldId id="265" r:id="rId10"/>
    <p:sldId id="264" r:id="rId11"/>
    <p:sldId id="267" r:id="rId12"/>
    <p:sldId id="269" r:id="rId13"/>
    <p:sldId id="26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78BBF-720E-4502-B9F1-232CAE3249BC}" v="697" dt="2023-04-29T17:36:19.764"/>
    <p1510:client id="{A7B93A06-23FE-471D-A2A0-81C800564B0B}" v="2630" dt="2023-04-29T16:14:02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81" d="100"/>
          <a:sy n="81" d="100"/>
        </p:scale>
        <p:origin x="-21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Wednesday, May 3,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3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Wednesday, May 3,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BB3B2C43-5E36-4768-8319-6752D24B47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B044326E-7BB3-4929-BE33-05CA64DBB2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1CF4E0-AA2D-43CA-A528-C52FB15824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89319" y="689151"/>
            <a:ext cx="5515158" cy="2854718"/>
          </a:xfrm>
        </p:spPr>
        <p:txBody>
          <a:bodyPr anchor="b">
            <a:normAutofit/>
          </a:bodyPr>
          <a:lstStyle/>
          <a:p>
            <a:pPr algn="l"/>
            <a:r>
              <a:rPr lang="ru-RU" sz="3700" b="1">
                <a:latin typeface="Times New Roman"/>
                <a:cs typeface="Times New Roman"/>
              </a:rPr>
              <a:t>Сучасні підходи до викладання в умовах змішаного навчання </a:t>
            </a:r>
            <a:br>
              <a:rPr lang="ru-RU" sz="3700" b="1">
                <a:latin typeface="Times New Roman"/>
                <a:cs typeface="Times New Roman"/>
              </a:rPr>
            </a:br>
            <a:r>
              <a:rPr lang="ru-RU" sz="3700" b="1">
                <a:latin typeface="Times New Roman"/>
                <a:cs typeface="Times New Roman"/>
              </a:rPr>
              <a:t>та запровадження НУШ в основній школі</a:t>
            </a:r>
            <a:endParaRPr lang="ru-RU" sz="3700" b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50282" y="3717938"/>
            <a:ext cx="5054196" cy="2192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200" i="1">
                <a:latin typeface="Times New Roman"/>
                <a:cs typeface="Times New Roman"/>
              </a:rPr>
              <a:t>Безглуздо діяти по-старому </a:t>
            </a:r>
            <a:endParaRPr lang="ru-RU" sz="2200" i="1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200" i="1">
                <a:latin typeface="Times New Roman"/>
                <a:cs typeface="Times New Roman"/>
              </a:rPr>
              <a:t>і чекати нових результатів</a:t>
            </a:r>
            <a:endParaRPr lang="ru-RU" sz="2200" i="1"/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200" i="1">
                <a:latin typeface="Times New Roman"/>
                <a:cs typeface="Times New Roman"/>
              </a:rPr>
              <a:t>А. Ейнштейн</a:t>
            </a:r>
            <a:endParaRPr lang="ru-RU" sz="2200" i="1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1A82532-1293-0833-6738-077212DDC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000"/>
          <a:stretch/>
        </p:blipFill>
        <p:spPr>
          <a:xfrm>
            <a:off x="-6472" y="10"/>
            <a:ext cx="5486394" cy="68579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B083774-A903-4B1B-BC6A-94C1F048E8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479921" y="0"/>
            <a:ext cx="287517" cy="6857992"/>
          </a:xfrm>
          <a:prstGeom prst="rect">
            <a:avLst/>
          </a:prstGeom>
          <a:solidFill>
            <a:srgbClr val="4098A6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D5FB189-1F48-4A47-B036-6AF7E11A8E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504676" y="-14198"/>
            <a:ext cx="0" cy="6858000"/>
          </a:xfrm>
          <a:prstGeom prst="line">
            <a:avLst/>
          </a:prstGeom>
          <a:ln w="9525" cap="rnd">
            <a:solidFill>
              <a:srgbClr val="4098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5B335DD-3163-4EC5-8B6B-2AB53E64D1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4098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879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03D289C4-CC89-745F-F1F6-CDA3C3A3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8741ED-9502-2A93-46DA-1506FE22A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cs typeface="Calibri Light"/>
              </a:rPr>
              <a:t>Структура </a:t>
            </a:r>
            <a:r>
              <a:rPr lang="ru-RU" b="1" dirty="0" err="1">
                <a:cs typeface="Calibri Light"/>
              </a:rPr>
              <a:t>сучасного</a:t>
            </a:r>
            <a:r>
              <a:rPr lang="ru-RU" b="1" dirty="0">
                <a:cs typeface="Calibri Light"/>
              </a:rPr>
              <a:t> уроку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AC0844-6E1D-6700-7BB7-BB5EEC731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5725" y="2717967"/>
            <a:ext cx="1732547" cy="6917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1800" dirty="0" err="1">
                <a:cs typeface="Calibri" panose="020F0502020204030204"/>
              </a:rPr>
              <a:t>Представлення</a:t>
            </a:r>
            <a:r>
              <a:rPr lang="ru-RU" sz="1800" dirty="0">
                <a:cs typeface="Calibri" panose="020F0502020204030204"/>
              </a:rPr>
              <a:t> теми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CA4D201F-796B-84BC-A82D-5667599DFA6F}"/>
              </a:ext>
            </a:extLst>
          </p:cNvPr>
          <p:cNvSpPr txBox="1">
            <a:spLocks/>
          </p:cNvSpPr>
          <p:nvPr/>
        </p:nvSpPr>
        <p:spPr>
          <a:xfrm>
            <a:off x="1030705" y="2760078"/>
            <a:ext cx="1983206" cy="441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 err="1">
                <a:cs typeface="Calibri" panose="020F0502020204030204"/>
              </a:rPr>
              <a:t>Мотивація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EBF1AAE4-872D-FB27-651A-11FD65020D99}"/>
              </a:ext>
            </a:extLst>
          </p:cNvPr>
          <p:cNvSpPr txBox="1">
            <a:spLocks/>
          </p:cNvSpPr>
          <p:nvPr/>
        </p:nvSpPr>
        <p:spPr>
          <a:xfrm>
            <a:off x="6505073" y="2679867"/>
            <a:ext cx="2133601" cy="641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err="1">
                <a:cs typeface="Calibri" panose="020F0502020204030204"/>
              </a:rPr>
              <a:t>Надання</a:t>
            </a:r>
            <a:r>
              <a:rPr lang="ru-RU" sz="1800" dirty="0">
                <a:cs typeface="Calibri" panose="020F0502020204030204"/>
              </a:rPr>
              <a:t> </a:t>
            </a:r>
            <a:r>
              <a:rPr lang="ru-RU" sz="1800" err="1">
                <a:cs typeface="Calibri" panose="020F0502020204030204"/>
              </a:rPr>
              <a:t>необхідної</a:t>
            </a:r>
            <a:r>
              <a:rPr lang="ru-RU" sz="1800" dirty="0">
                <a:cs typeface="Calibri" panose="020F0502020204030204"/>
              </a:rPr>
              <a:t> </a:t>
            </a:r>
            <a:r>
              <a:rPr lang="ru-RU" sz="1800" err="1">
                <a:cs typeface="Calibri" panose="020F0502020204030204"/>
              </a:rPr>
              <a:t>інформації</a:t>
            </a:r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2F4B9F5A-6A93-C7C9-C9E6-3A0A73DF0F40}"/>
              </a:ext>
            </a:extLst>
          </p:cNvPr>
          <p:cNvSpPr txBox="1">
            <a:spLocks/>
          </p:cNvSpPr>
          <p:nvPr/>
        </p:nvSpPr>
        <p:spPr>
          <a:xfrm>
            <a:off x="8199520" y="4905709"/>
            <a:ext cx="1943100" cy="56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err="1">
                <a:cs typeface="Calibri" panose="020F0502020204030204"/>
              </a:rPr>
              <a:t>Інтерактивна</a:t>
            </a:r>
            <a:r>
              <a:rPr lang="ru-RU" sz="1800" dirty="0">
                <a:cs typeface="Calibri" panose="020F0502020204030204"/>
              </a:rPr>
              <a:t> </a:t>
            </a:r>
            <a:r>
              <a:rPr lang="ru-RU" sz="1800" dirty="0" err="1">
                <a:cs typeface="Calibri" panose="020F0502020204030204"/>
              </a:rPr>
              <a:t>вправа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912F1B98-4EDB-9A88-7AC1-3841958C27C7}"/>
              </a:ext>
            </a:extLst>
          </p:cNvPr>
          <p:cNvSpPr txBox="1">
            <a:spLocks/>
          </p:cNvSpPr>
          <p:nvPr/>
        </p:nvSpPr>
        <p:spPr>
          <a:xfrm>
            <a:off x="4369468" y="4745288"/>
            <a:ext cx="2444416" cy="751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err="1">
                <a:cs typeface="Calibri" panose="020F0502020204030204"/>
              </a:rPr>
              <a:t>Підбиття</a:t>
            </a:r>
            <a:r>
              <a:rPr lang="ru-RU" sz="1800" dirty="0">
                <a:cs typeface="Calibri" panose="020F0502020204030204"/>
              </a:rPr>
              <a:t> </a:t>
            </a:r>
            <a:r>
              <a:rPr lang="ru-RU" sz="1800" err="1">
                <a:cs typeface="Calibri" panose="020F0502020204030204"/>
              </a:rPr>
              <a:t>підсумків</a:t>
            </a:r>
            <a:r>
              <a:rPr lang="ru-RU" sz="1800" dirty="0">
                <a:cs typeface="Calibri" panose="020F0502020204030204"/>
              </a:rPr>
              <a:t>, </a:t>
            </a:r>
            <a:r>
              <a:rPr lang="ru-RU" sz="1800" err="1">
                <a:cs typeface="Calibri" panose="020F0502020204030204"/>
              </a:rPr>
              <a:t>оцінювання</a:t>
            </a:r>
            <a:endParaRPr lang="ru-RU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E7F2BB03-D2ED-951B-D144-9C1F1F052F37}"/>
              </a:ext>
            </a:extLst>
          </p:cNvPr>
          <p:cNvSpPr txBox="1">
            <a:spLocks/>
          </p:cNvSpPr>
          <p:nvPr/>
        </p:nvSpPr>
        <p:spPr>
          <a:xfrm>
            <a:off x="2213810" y="4905709"/>
            <a:ext cx="2444416" cy="380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Рефлексія</a:t>
            </a:r>
            <a:endParaRPr lang="ru-RU" dirty="0" err="1"/>
          </a:p>
        </p:txBody>
      </p:sp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0B787D5F-ACE4-CADC-7D80-9B4D119C3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110" y="1796716"/>
            <a:ext cx="838201" cy="828175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E4E41B24-B948-9064-5C0E-83D5AAFDE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453" y="1826795"/>
            <a:ext cx="838201" cy="828174"/>
          </a:xfrm>
          <a:prstGeom prst="rect">
            <a:avLst/>
          </a:prstGeom>
        </p:spPr>
      </p:pic>
      <p:pic>
        <p:nvPicPr>
          <p:cNvPr id="4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B935CD-61F0-B8D8-2A43-F45974522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320" y="1766637"/>
            <a:ext cx="838201" cy="828174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xmlns="" id="{BED054B9-EBA1-F9D4-3B7C-206FA9D79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294020" y="3972425"/>
            <a:ext cx="996615" cy="928438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5AD67285-ECC4-1B70-E0CF-BFE8DAF15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608" y="3972427"/>
            <a:ext cx="958517" cy="928438"/>
          </a:xfrm>
          <a:prstGeom prst="rect">
            <a:avLst/>
          </a:prstGeom>
        </p:spPr>
      </p:pic>
      <p:pic>
        <p:nvPicPr>
          <p:cNvPr id="12" name="Рисунок 15">
            <a:extLst>
              <a:ext uri="{FF2B5EF4-FFF2-40B4-BE49-F238E27FC236}">
                <a16:creationId xmlns:a16="http://schemas.microsoft.com/office/drawing/2014/main" xmlns="" id="{009BF0EA-FA4D-5130-BA4C-C576C5207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295" y="3781927"/>
            <a:ext cx="868280" cy="828174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26872B23-5736-3BFC-8EA2-AC43A1EB3D00}"/>
              </a:ext>
            </a:extLst>
          </p:cNvPr>
          <p:cNvCxnSpPr>
            <a:cxnSpLocks/>
          </p:cNvCxnSpPr>
          <p:nvPr/>
        </p:nvCxnSpPr>
        <p:spPr>
          <a:xfrm>
            <a:off x="5177589" y="2450431"/>
            <a:ext cx="1245267" cy="2006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6C8BF882-6CD8-2E71-27CC-2098EEEC122B}"/>
              </a:ext>
            </a:extLst>
          </p:cNvPr>
          <p:cNvCxnSpPr>
            <a:cxnSpLocks/>
          </p:cNvCxnSpPr>
          <p:nvPr/>
        </p:nvCxnSpPr>
        <p:spPr>
          <a:xfrm>
            <a:off x="2530642" y="2490536"/>
            <a:ext cx="1245267" cy="2006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68EC692A-A900-8526-8302-CBC474C5C629}"/>
              </a:ext>
            </a:extLst>
          </p:cNvPr>
          <p:cNvCxnSpPr>
            <a:cxnSpLocks/>
          </p:cNvCxnSpPr>
          <p:nvPr/>
        </p:nvCxnSpPr>
        <p:spPr>
          <a:xfrm>
            <a:off x="8105273" y="3322718"/>
            <a:ext cx="503321" cy="523374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D2AA6C36-2968-BB2C-2ADB-A1C74FF6AC9C}"/>
              </a:ext>
            </a:extLst>
          </p:cNvPr>
          <p:cNvCxnSpPr>
            <a:cxnSpLocks/>
          </p:cNvCxnSpPr>
          <p:nvPr/>
        </p:nvCxnSpPr>
        <p:spPr>
          <a:xfrm flipH="1" flipV="1">
            <a:off x="7224962" y="4808621"/>
            <a:ext cx="1090864" cy="802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19DA7DAC-A0CB-1E2E-9D16-0C7E2828C791}"/>
              </a:ext>
            </a:extLst>
          </p:cNvPr>
          <p:cNvCxnSpPr/>
          <p:nvPr/>
        </p:nvCxnSpPr>
        <p:spPr>
          <a:xfrm>
            <a:off x="8719386" y="2452936"/>
            <a:ext cx="944482" cy="12032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17FE0265-BADA-FA1E-BCF6-7FBE1FF86676}"/>
              </a:ext>
            </a:extLst>
          </p:cNvPr>
          <p:cNvCxnSpPr>
            <a:cxnSpLocks/>
          </p:cNvCxnSpPr>
          <p:nvPr/>
        </p:nvCxnSpPr>
        <p:spPr>
          <a:xfrm flipH="1">
            <a:off x="9814261" y="3184858"/>
            <a:ext cx="479254" cy="764004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EE5EEC7B-9FE9-137E-A132-C3AD2B121E34}"/>
              </a:ext>
            </a:extLst>
          </p:cNvPr>
          <p:cNvCxnSpPr>
            <a:cxnSpLocks/>
          </p:cNvCxnSpPr>
          <p:nvPr/>
        </p:nvCxnSpPr>
        <p:spPr>
          <a:xfrm flipH="1">
            <a:off x="3557841" y="4488278"/>
            <a:ext cx="770018" cy="2004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2691C731-2B17-3EC4-6BA5-370A967B3522}"/>
              </a:ext>
            </a:extLst>
          </p:cNvPr>
          <p:cNvSpPr txBox="1">
            <a:spLocks/>
          </p:cNvSpPr>
          <p:nvPr/>
        </p:nvSpPr>
        <p:spPr>
          <a:xfrm>
            <a:off x="9883942" y="2639761"/>
            <a:ext cx="2444416" cy="380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Рефлексія</a:t>
            </a:r>
            <a:endParaRPr lang="ru-RU" dirty="0" err="1"/>
          </a:p>
        </p:txBody>
      </p:sp>
      <p:pic>
        <p:nvPicPr>
          <p:cNvPr id="16" name="Рисунок 7" descr="Изображение выглядит как текст, графическая вставк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4D12096-7806-53BB-F285-637E9E6C2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64151" y="1706478"/>
            <a:ext cx="996615" cy="928438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E196347F-46B9-D224-8F96-EF089DCA0211}"/>
              </a:ext>
            </a:extLst>
          </p:cNvPr>
          <p:cNvSpPr txBox="1">
            <a:spLocks/>
          </p:cNvSpPr>
          <p:nvPr/>
        </p:nvSpPr>
        <p:spPr>
          <a:xfrm>
            <a:off x="7056520" y="6409655"/>
            <a:ext cx="2444416" cy="380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Рефлексія</a:t>
            </a:r>
            <a:endParaRPr lang="ru-RU" dirty="0" err="1"/>
          </a:p>
        </p:txBody>
      </p:sp>
      <p:pic>
        <p:nvPicPr>
          <p:cNvPr id="25" name="Рисунок 7" descr="Изображение выглядит как текст, графическая вставка, св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F529555-0C18-0E53-3F19-90B264180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36730" y="5476372"/>
            <a:ext cx="996615" cy="928438"/>
          </a:xfrm>
          <a:prstGeom prst="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E815EB03-66F3-6A14-3181-E589EDD19809}"/>
              </a:ext>
            </a:extLst>
          </p:cNvPr>
          <p:cNvCxnSpPr>
            <a:cxnSpLocks/>
          </p:cNvCxnSpPr>
          <p:nvPr/>
        </p:nvCxnSpPr>
        <p:spPr>
          <a:xfrm flipH="1">
            <a:off x="8340392" y="5350542"/>
            <a:ext cx="318833" cy="372978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D684D5FC-7634-C65E-93D3-DCBEE2DCE1AE}"/>
              </a:ext>
            </a:extLst>
          </p:cNvPr>
          <p:cNvCxnSpPr>
            <a:cxnSpLocks/>
          </p:cNvCxnSpPr>
          <p:nvPr/>
        </p:nvCxnSpPr>
        <p:spPr>
          <a:xfrm flipH="1" flipV="1">
            <a:off x="6535655" y="5432756"/>
            <a:ext cx="519360" cy="378996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9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FEAC3258-7348-43EC-B557-65421AB2A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F24CE4-EDBD-ED3E-21D5-FFA3376F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cs typeface="Calibri Light"/>
              </a:rPr>
              <a:t>Рефлексія</a:t>
            </a:r>
            <a:endParaRPr lang="ru-RU" b="1" dirty="0" err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A3DB25-4148-05B6-7D70-471E7D0FA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278" y="2998704"/>
            <a:ext cx="2093496" cy="571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Навички</a:t>
            </a:r>
            <a:r>
              <a:rPr lang="ru-RU" sz="1800" dirty="0">
                <a:cs typeface="Calibri" panose="020F0502020204030204"/>
              </a:rPr>
              <a:t> </a:t>
            </a:r>
            <a:r>
              <a:rPr lang="ru-RU" sz="1800" dirty="0" err="1">
                <a:cs typeface="Calibri" panose="020F0502020204030204"/>
              </a:rPr>
              <a:t>навчатися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27785D1C-A222-9EB9-3BA9-CD24426FDF4F}"/>
              </a:ext>
            </a:extLst>
          </p:cNvPr>
          <p:cNvSpPr txBox="1">
            <a:spLocks/>
          </p:cNvSpPr>
          <p:nvPr/>
        </p:nvSpPr>
        <p:spPr>
          <a:xfrm>
            <a:off x="8109283" y="3161129"/>
            <a:ext cx="2153653" cy="410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Критичне</a:t>
            </a:r>
            <a:r>
              <a:rPr lang="ru-RU" sz="1800" dirty="0">
                <a:cs typeface="Calibri" panose="020F0502020204030204"/>
              </a:rPr>
              <a:t> </a:t>
            </a:r>
            <a:r>
              <a:rPr lang="ru-RU" sz="1800" dirty="0" err="1">
                <a:cs typeface="Calibri" panose="020F0502020204030204"/>
              </a:rPr>
              <a:t>мислення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C42AFF40-F0D1-1301-1688-A78FB9175F00}"/>
              </a:ext>
            </a:extLst>
          </p:cNvPr>
          <p:cNvSpPr txBox="1">
            <a:spLocks/>
          </p:cNvSpPr>
          <p:nvPr/>
        </p:nvSpPr>
        <p:spPr>
          <a:xfrm>
            <a:off x="4439651" y="2980656"/>
            <a:ext cx="2354179" cy="972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err="1">
                <a:cs typeface="Calibri" panose="020F0502020204030204"/>
              </a:rPr>
              <a:t>Навички</a:t>
            </a:r>
            <a:r>
              <a:rPr lang="ru-RU" sz="1800" dirty="0">
                <a:cs typeface="Calibri" panose="020F0502020204030204"/>
              </a:rPr>
              <a:t> письма та </a:t>
            </a:r>
            <a:r>
              <a:rPr lang="ru-RU" sz="1800" err="1">
                <a:cs typeface="Calibri" panose="020F0502020204030204"/>
              </a:rPr>
              <a:t>мовлення</a:t>
            </a:r>
            <a:endParaRPr lang="ru-RU" sz="1800">
              <a:cs typeface="Calibri" panose="020F0502020204030204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90785C6A-C28F-8831-FC30-268BCCDDC20D}"/>
              </a:ext>
            </a:extLst>
          </p:cNvPr>
          <p:cNvSpPr txBox="1">
            <a:spLocks/>
          </p:cNvSpPr>
          <p:nvPr/>
        </p:nvSpPr>
        <p:spPr>
          <a:xfrm>
            <a:off x="2855492" y="5346865"/>
            <a:ext cx="2354179" cy="521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Навички</a:t>
            </a:r>
            <a:r>
              <a:rPr lang="ru-RU" sz="1800" dirty="0">
                <a:cs typeface="Calibri" panose="020F0502020204030204"/>
              </a:rPr>
              <a:t> </a:t>
            </a:r>
            <a:r>
              <a:rPr lang="ru-RU" sz="1800" dirty="0" err="1">
                <a:cs typeface="Calibri" panose="020F0502020204030204"/>
              </a:rPr>
              <a:t>планування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0E3DB605-7C0C-6C9D-3862-E1A85AC0E90F}"/>
              </a:ext>
            </a:extLst>
          </p:cNvPr>
          <p:cNvSpPr txBox="1">
            <a:spLocks/>
          </p:cNvSpPr>
          <p:nvPr/>
        </p:nvSpPr>
        <p:spPr>
          <a:xfrm>
            <a:off x="6735678" y="5276681"/>
            <a:ext cx="1913021" cy="4511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cs typeface="Calibri" panose="020F0502020204030204"/>
              </a:rPr>
              <a:t>Відповідальність</a:t>
            </a: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B19CF2AC-70B3-94A9-85A7-F89B67CD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1909234"/>
            <a:ext cx="1058779" cy="1048753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1E28033E-49BD-4248-E9CE-3D0823AFC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505" y="1859102"/>
            <a:ext cx="1058780" cy="1048754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F83ADFA1-DBEF-1F0D-5231-B8A73BF59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057" y="1846848"/>
            <a:ext cx="1138990" cy="1159043"/>
          </a:xfrm>
          <a:prstGeom prst="rect">
            <a:avLst/>
          </a:prstGeom>
        </p:spPr>
      </p:pic>
      <p:pic>
        <p:nvPicPr>
          <p:cNvPr id="12" name="Рисунок 12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C5080A65-1752-AA03-37FB-2A8B5960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953" y="4112796"/>
            <a:ext cx="1138990" cy="1159043"/>
          </a:xfrm>
          <a:prstGeom prst="rect">
            <a:avLst/>
          </a:prstGeom>
        </p:spPr>
      </p:pic>
      <p:pic>
        <p:nvPicPr>
          <p:cNvPr id="13" name="Рисунок 13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3F3A02C2-A4E3-DA47-4D99-ABEDF23AC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0163" y="3942347"/>
            <a:ext cx="1189122" cy="11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AA3DAC8D-D97E-972F-7958-7324307B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B8E907-5B9B-EAB9-F3D0-B184F8DCC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094" y="365125"/>
            <a:ext cx="6364706" cy="1345615"/>
          </a:xfrm>
        </p:spPr>
        <p:txBody>
          <a:bodyPr/>
          <a:lstStyle/>
          <a:p>
            <a:r>
              <a:rPr lang="ru-RU" b="1" dirty="0" err="1">
                <a:cs typeface="Calibri Light"/>
              </a:rPr>
              <a:t>Види</a:t>
            </a:r>
            <a:r>
              <a:rPr lang="ru-RU" b="1" dirty="0">
                <a:cs typeface="Calibri Light"/>
              </a:rPr>
              <a:t> </a:t>
            </a:r>
            <a:r>
              <a:rPr lang="ru-RU" b="1" dirty="0" err="1">
                <a:cs typeface="Calibri Light"/>
              </a:rPr>
              <a:t>рефлексії</a:t>
            </a:r>
            <a:endParaRPr lang="ru-RU" b="1" dirty="0" err="1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91EA24F7-AE18-2F02-0593-AE809F453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3360000">
            <a:off x="1349654" y="411917"/>
            <a:ext cx="6885850" cy="544420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785241-9E67-7271-7A5D-0855F8D9741C}"/>
              </a:ext>
            </a:extLst>
          </p:cNvPr>
          <p:cNvSpPr txBox="1"/>
          <p:nvPr/>
        </p:nvSpPr>
        <p:spPr>
          <a:xfrm>
            <a:off x="2356184" y="2035341"/>
            <a:ext cx="181476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cs typeface="Calibri"/>
              </a:rPr>
              <a:t>Настрою й </a:t>
            </a:r>
            <a:r>
              <a:rPr lang="ru-RU" sz="2400" b="1" dirty="0" err="1">
                <a:solidFill>
                  <a:srgbClr val="000000"/>
                </a:solidFill>
                <a:cs typeface="Calibri"/>
              </a:rPr>
              <a:t>емоційного</a:t>
            </a:r>
            <a:r>
              <a:rPr lang="ru-RU" sz="2400" b="1" dirty="0">
                <a:solidFill>
                  <a:srgbClr val="000000"/>
                </a:solidFill>
                <a:cs typeface="Calibri"/>
              </a:rPr>
              <a:t> стану</a:t>
            </a: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9A1626-7496-4681-708B-1B08EE7B4FCF}"/>
              </a:ext>
            </a:extLst>
          </p:cNvPr>
          <p:cNvSpPr txBox="1"/>
          <p:nvPr/>
        </p:nvSpPr>
        <p:spPr>
          <a:xfrm>
            <a:off x="3358815" y="4541920"/>
            <a:ext cx="16342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err="1">
                <a:solidFill>
                  <a:srgbClr val="FFFFFF"/>
                </a:solidFill>
                <a:cs typeface="Calibri"/>
              </a:rPr>
              <a:t>Діяльності</a:t>
            </a:r>
            <a:endParaRPr lang="ru-RU" sz="2400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665F40-09F7-7391-D83E-D108BEA485B5}"/>
              </a:ext>
            </a:extLst>
          </p:cNvPr>
          <p:cNvSpPr txBox="1"/>
          <p:nvPr/>
        </p:nvSpPr>
        <p:spPr>
          <a:xfrm>
            <a:off x="5775157" y="3058025"/>
            <a:ext cx="210552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err="1">
                <a:solidFill>
                  <a:srgbClr val="FFFFFF"/>
                </a:solidFill>
                <a:cs typeface="Calibri"/>
              </a:rPr>
              <a:t>Змісту</a:t>
            </a:r>
            <a:r>
              <a:rPr lang="ru-RU" sz="24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cs typeface="Calibri"/>
              </a:rPr>
              <a:t>навчального</a:t>
            </a:r>
            <a:r>
              <a:rPr lang="ru-RU" sz="24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FFFFFF"/>
                </a:solidFill>
                <a:cs typeface="Calibri"/>
              </a:rPr>
              <a:t>матеріалу</a:t>
            </a:r>
          </a:p>
        </p:txBody>
      </p:sp>
    </p:spTree>
    <p:extLst>
      <p:ext uri="{BB962C8B-B14F-4D97-AF65-F5344CB8AC3E}">
        <p14:creationId xmlns:p14="http://schemas.microsoft.com/office/powerpoint/2010/main" val="299731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562DAF-2F45-2405-5321-ADAC4B82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cs typeface="Calibri Light"/>
              </a:rPr>
              <a:t>5 </a:t>
            </a:r>
            <a:r>
              <a:rPr lang="ru-RU" b="1" dirty="0" err="1">
                <a:cs typeface="Calibri Light"/>
              </a:rPr>
              <a:t>ідей</a:t>
            </a:r>
            <a:r>
              <a:rPr lang="ru-RU" b="1" dirty="0">
                <a:cs typeface="Calibri Light"/>
              </a:rPr>
              <a:t> </a:t>
            </a:r>
            <a:r>
              <a:rPr lang="ru-RU" b="1" dirty="0" smtClean="0">
                <a:cs typeface="Calibri Light"/>
              </a:rPr>
              <a:t>для </a:t>
            </a:r>
            <a:r>
              <a:rPr lang="ru-RU" b="1" dirty="0" err="1" smtClean="0">
                <a:cs typeface="Calibri Light"/>
              </a:rPr>
              <a:t>рефлексії</a:t>
            </a:r>
            <a:endParaRPr lang="ru-RU" b="1" dirty="0"/>
          </a:p>
        </p:txBody>
      </p:sp>
      <p:pic>
        <p:nvPicPr>
          <p:cNvPr id="4" name="Рефлексія І ОНЛАЙН-КУРС «БЕРИ Й РОБИ»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2B1AD29C-8FAB-CB2E-139D-4A1E7DD118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420" y="1480324"/>
            <a:ext cx="9065942" cy="50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31228B04-067B-7E64-2BCB-7FD5F973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91AB5AF-E16F-4B60-E415-A568ADD8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32" y="35211"/>
            <a:ext cx="6799136" cy="67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2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31228B04-067B-7E64-2BCB-7FD5F973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A31B721-6A62-1C78-92DE-9E05059D0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3743" y="5739375"/>
            <a:ext cx="9144000" cy="5563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Calibri"/>
                <a:cs typeface="Calibri"/>
              </a:rPr>
              <a:t>https://www.menti.com/altb4mqbo5bq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B6AD9E-A5D3-DD07-251A-5F0BA668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172" y="370114"/>
            <a:ext cx="4974771" cy="4974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262" y="77372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Створюємо «хмару слів»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173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31228B04-067B-7E64-2BCB-7FD5F9736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pic>
        <p:nvPicPr>
          <p:cNvPr id="1026" name="Picture 2" descr="C:\Users\Kozlova\Desktop\Записа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713282"/>
            <a:ext cx="9601200" cy="54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7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6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52210F-5BCD-93F7-87EF-B6C1DCA3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466" y="385628"/>
            <a:ext cx="5987703" cy="1783080"/>
          </a:xfrm>
        </p:spPr>
        <p:txBody>
          <a:bodyPr anchor="b">
            <a:normAutofit/>
          </a:bodyPr>
          <a:lstStyle/>
          <a:p>
            <a:r>
              <a:rPr lang="ru-RU" sz="5400" b="1">
                <a:latin typeface="Times New Roman"/>
                <a:cs typeface="Times New Roman"/>
              </a:rPr>
              <a:t>Змішане навчання</a:t>
            </a:r>
            <a:endParaRPr lang="ru-RU" sz="5400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xmlns="" id="{8BB06399-54B0-A1B2-A8F8-4E1719C79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1" r="38256"/>
          <a:stretch/>
        </p:blipFill>
        <p:spPr>
          <a:xfrm>
            <a:off x="1" y="0"/>
            <a:ext cx="5316821" cy="685806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3A3E3B-5D74-F00C-9113-4467EA6E9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577" y="2584328"/>
            <a:ext cx="6119406" cy="2994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>
                <a:cs typeface="Calibri"/>
              </a:rPr>
              <a:t>– це методика формальної освіти, згідно з якою учень/учениця засвоює одну частину матеріалу онлайн, частково самостійно керуючи своїм часом, місцем, шляхом і темпом навчання, а іншу частину матеріалу вивчає у шкільному класі. Водночас, усі активності впродовж вивчення того чи іншого предмету логічно пов'язані між собою і, як результат, учень отримує цілісний навчальний досвід.</a:t>
            </a:r>
          </a:p>
        </p:txBody>
      </p:sp>
    </p:spTree>
    <p:extLst>
      <p:ext uri="{BB962C8B-B14F-4D97-AF65-F5344CB8AC3E}">
        <p14:creationId xmlns:p14="http://schemas.microsoft.com/office/powerpoint/2010/main" val="36159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B699AA05-7067-D7CB-C094-B895D23C5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9F109C-AA75-569C-760E-EB2CE5AB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92" y="134085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"/>
                <a:ea typeface="Calibri"/>
                <a:cs typeface="Calibri"/>
              </a:rPr>
              <a:t>ОСОБЛИВОСТІ</a:t>
            </a:r>
            <a:endParaRPr lang="ru-RU" b="1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6DA70B-6D83-4095-F1FF-6D819D73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44" y="4120919"/>
            <a:ext cx="1659674" cy="5692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ru-RU" sz="1800" err="1">
                <a:ea typeface="Calibri"/>
                <a:cs typeface="Calibri"/>
              </a:rPr>
              <a:t>Змінюється</a:t>
            </a:r>
            <a:r>
              <a:rPr lang="ru-RU" sz="1800" dirty="0">
                <a:ea typeface="Calibri"/>
                <a:cs typeface="Calibri"/>
              </a:rPr>
              <a:t> роль </a:t>
            </a:r>
            <a:r>
              <a:rPr lang="ru-RU" sz="1800" err="1">
                <a:ea typeface="Calibri"/>
                <a:cs typeface="Calibri"/>
              </a:rPr>
              <a:t>вчителя</a:t>
            </a:r>
            <a:endParaRPr lang="ru-RU" sz="180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6ECF4A-7B78-BCB1-DE72-A3C331902498}"/>
              </a:ext>
            </a:extLst>
          </p:cNvPr>
          <p:cNvSpPr txBox="1"/>
          <p:nvPr/>
        </p:nvSpPr>
        <p:spPr>
          <a:xfrm>
            <a:off x="2583365" y="3810000"/>
            <a:ext cx="255548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err="1">
                <a:ea typeface="Calibri"/>
                <a:cs typeface="Calibri"/>
              </a:rPr>
              <a:t>Прозорість</a:t>
            </a:r>
            <a:r>
              <a:rPr lang="ru-RU">
                <a:ea typeface="Calibri"/>
                <a:cs typeface="Calibri"/>
              </a:rPr>
              <a:t> </a:t>
            </a:r>
            <a:endParaRPr lang="ru-RU"/>
          </a:p>
          <a:p>
            <a:pPr algn="ctr"/>
            <a:r>
              <a:rPr lang="ru-RU" err="1">
                <a:ea typeface="Calibri"/>
                <a:cs typeface="Calibri"/>
              </a:rPr>
              <a:t>планування</a:t>
            </a:r>
            <a:r>
              <a:rPr lang="ru-RU">
                <a:ea typeface="Calibri"/>
                <a:cs typeface="Calibri"/>
              </a:rPr>
              <a:t> та </a:t>
            </a:r>
            <a:endParaRPr lang="ru-RU"/>
          </a:p>
          <a:p>
            <a:pPr algn="ctr"/>
            <a:r>
              <a:rPr lang="ru-RU" err="1">
                <a:ea typeface="Calibri"/>
                <a:cs typeface="Calibri"/>
              </a:rPr>
              <a:t>навчальних</a:t>
            </a:r>
            <a:r>
              <a:rPr lang="ru-RU">
                <a:ea typeface="Calibri"/>
                <a:cs typeface="Calibri"/>
              </a:rPr>
              <a:t> </a:t>
            </a:r>
            <a:r>
              <a:rPr lang="ru-RU" err="1">
                <a:ea typeface="Calibri"/>
                <a:cs typeface="Calibri"/>
              </a:rPr>
              <a:t>очікувань</a:t>
            </a:r>
            <a:r>
              <a:rPr lang="ru-RU">
                <a:ea typeface="Calibri"/>
                <a:cs typeface="Calibri"/>
              </a:rPr>
              <a:t> </a:t>
            </a:r>
            <a:endParaRPr lang="ru-RU"/>
          </a:p>
          <a:p>
            <a:pPr algn="l"/>
            <a:endParaRPr lang="ru-RU" dirty="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4C50DA-5682-345C-6F03-DE29AEE96FDC}"/>
              </a:ext>
            </a:extLst>
          </p:cNvPr>
          <p:cNvSpPr txBox="1"/>
          <p:nvPr/>
        </p:nvSpPr>
        <p:spPr>
          <a:xfrm>
            <a:off x="4966010" y="3813717"/>
            <a:ext cx="23807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/>
              <a:t>Активне використання </a:t>
            </a:r>
          </a:p>
          <a:p>
            <a:pPr algn="ctr"/>
            <a:r>
              <a:rPr lang="uk-UA"/>
              <a:t>цифрових технологій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F10C93-0FB3-C582-59FD-199E2FC45673}"/>
              </a:ext>
            </a:extLst>
          </p:cNvPr>
          <p:cNvSpPr txBox="1"/>
          <p:nvPr/>
        </p:nvSpPr>
        <p:spPr>
          <a:xfrm>
            <a:off x="7354229" y="3813715"/>
            <a:ext cx="20834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dirty="0"/>
              <a:t>Зрозуміла </a:t>
            </a:r>
            <a:endParaRPr lang="ru-RU" dirty="0"/>
          </a:p>
          <a:p>
            <a:pPr algn="ctr"/>
            <a:r>
              <a:rPr lang="uk-UA" dirty="0"/>
              <a:t>система </a:t>
            </a:r>
            <a:endParaRPr lang="ru-RU" dirty="0">
              <a:ea typeface="Calibri"/>
              <a:cs typeface="Calibri"/>
            </a:endParaRPr>
          </a:p>
          <a:p>
            <a:pPr algn="ctr"/>
            <a:r>
              <a:rPr lang="uk-UA" dirty="0"/>
              <a:t>оцінювання</a:t>
            </a:r>
            <a:endParaRPr lang="uk-UA" dirty="0"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7B0907-AF57-C2B8-4D17-0508061CED5E}"/>
              </a:ext>
            </a:extLst>
          </p:cNvPr>
          <p:cNvSpPr txBox="1"/>
          <p:nvPr/>
        </p:nvSpPr>
        <p:spPr>
          <a:xfrm>
            <a:off x="9342862" y="4008864"/>
            <a:ext cx="16838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/>
              <a:t>Співпраця </a:t>
            </a:r>
          </a:p>
          <a:p>
            <a:pPr algn="ctr"/>
            <a:r>
              <a:rPr lang="uk-UA"/>
              <a:t>з батьками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67739BD-42D7-FE95-C249-4BBC4FC3735E}"/>
              </a:ext>
            </a:extLst>
          </p:cNvPr>
          <p:cNvCxnSpPr/>
          <p:nvPr/>
        </p:nvCxnSpPr>
        <p:spPr>
          <a:xfrm flipH="1">
            <a:off x="2402854" y="2436308"/>
            <a:ext cx="1129992" cy="119318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10AFB2BF-1E58-4D8A-2645-2BCF7A6C7D20}"/>
              </a:ext>
            </a:extLst>
          </p:cNvPr>
          <p:cNvCxnSpPr>
            <a:cxnSpLocks/>
          </p:cNvCxnSpPr>
          <p:nvPr/>
        </p:nvCxnSpPr>
        <p:spPr>
          <a:xfrm flipH="1">
            <a:off x="4066245" y="2557113"/>
            <a:ext cx="302942" cy="1137426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97AC1DBD-B428-5D3F-43DB-340576AC70F9}"/>
              </a:ext>
            </a:extLst>
          </p:cNvPr>
          <p:cNvCxnSpPr>
            <a:cxnSpLocks/>
          </p:cNvCxnSpPr>
          <p:nvPr/>
        </p:nvCxnSpPr>
        <p:spPr>
          <a:xfrm flipH="1">
            <a:off x="6092049" y="2659332"/>
            <a:ext cx="14870" cy="99803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83952F3C-6781-A56E-5AE6-4D8706EAAA92}"/>
              </a:ext>
            </a:extLst>
          </p:cNvPr>
          <p:cNvCxnSpPr>
            <a:cxnSpLocks/>
          </p:cNvCxnSpPr>
          <p:nvPr/>
        </p:nvCxnSpPr>
        <p:spPr>
          <a:xfrm>
            <a:off x="7389308" y="2566404"/>
            <a:ext cx="700668" cy="112813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855A7F64-83E3-1396-C6DC-DB4AA752A02D}"/>
              </a:ext>
            </a:extLst>
          </p:cNvPr>
          <p:cNvCxnSpPr>
            <a:cxnSpLocks/>
          </p:cNvCxnSpPr>
          <p:nvPr/>
        </p:nvCxnSpPr>
        <p:spPr>
          <a:xfrm>
            <a:off x="8039796" y="2445599"/>
            <a:ext cx="1481253" cy="1174597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30001CF5-E69C-AB36-9E16-D888BACC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DBB5F8-6B3E-FAC0-5281-5CACE5809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7230"/>
            <a:ext cx="2384258" cy="824248"/>
          </a:xfrm>
        </p:spPr>
        <p:txBody>
          <a:bodyPr/>
          <a:lstStyle/>
          <a:p>
            <a:r>
              <a:rPr lang="uk-UA" b="1" dirty="0">
                <a:solidFill>
                  <a:srgbClr val="C00000"/>
                </a:solidFill>
                <a:ea typeface="Calibri Light"/>
                <a:cs typeface="Calibri Light"/>
              </a:rPr>
              <a:t>Недоліки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DCE2C01-B760-A61B-A4B6-DD82ECEED434}"/>
              </a:ext>
            </a:extLst>
          </p:cNvPr>
          <p:cNvSpPr txBox="1">
            <a:spLocks/>
          </p:cNvSpPr>
          <p:nvPr/>
        </p:nvSpPr>
        <p:spPr>
          <a:xfrm>
            <a:off x="6506637" y="1112724"/>
            <a:ext cx="2384258" cy="824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>
                <a:solidFill>
                  <a:srgbClr val="00B050"/>
                </a:solidFill>
                <a:ea typeface="Calibri Light"/>
                <a:cs typeface="Calibri Light"/>
              </a:rPr>
              <a:t>Переваги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621CFDA-6F56-A259-CA5D-C2C5ABF172AF}"/>
              </a:ext>
            </a:extLst>
          </p:cNvPr>
          <p:cNvSpPr txBox="1">
            <a:spLocks/>
          </p:cNvSpPr>
          <p:nvPr/>
        </p:nvSpPr>
        <p:spPr>
          <a:xfrm>
            <a:off x="-1355" y="189912"/>
            <a:ext cx="12195594" cy="824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>
                <a:solidFill>
                  <a:srgbClr val="000000"/>
                </a:solidFill>
                <a:ea typeface="Calibri Light"/>
                <a:cs typeface="Calibri Light"/>
              </a:rPr>
              <a:t>Змішане</a:t>
            </a:r>
            <a:r>
              <a:rPr lang="ru-RU" b="1" dirty="0">
                <a:solidFill>
                  <a:srgbClr val="000000"/>
                </a:solidFill>
                <a:ea typeface="Calibri Light"/>
                <a:cs typeface="Calibri Light"/>
              </a:rPr>
              <a:t> </a:t>
            </a:r>
            <a:r>
              <a:rPr lang="ru-RU" b="1" dirty="0" err="1">
                <a:solidFill>
                  <a:srgbClr val="000000"/>
                </a:solidFill>
                <a:ea typeface="Calibri Light"/>
                <a:cs typeface="Calibri Light"/>
              </a:rPr>
              <a:t>навчання</a:t>
            </a:r>
            <a:endParaRPr lang="ru-RU" b="1" dirty="0" err="1">
              <a:solidFill>
                <a:srgbClr val="000000"/>
              </a:solidFill>
            </a:endParaRP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2198F2BA-15DC-A6A1-EA22-3C3C86B65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90" y="2267432"/>
            <a:ext cx="366964" cy="3569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539FC9-E4B8-6DD3-84B1-14DC78DC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8" y="2717835"/>
            <a:ext cx="366964" cy="356938"/>
          </a:xfrm>
          <a:prstGeom prst="rect">
            <a:avLst/>
          </a:prstGeom>
        </p:spPr>
      </p:pic>
      <p:pic>
        <p:nvPicPr>
          <p:cNvPr id="13" name="Рисунок 11">
            <a:extLst>
              <a:ext uri="{FF2B5EF4-FFF2-40B4-BE49-F238E27FC236}">
                <a16:creationId xmlns:a16="http://schemas.microsoft.com/office/drawing/2014/main" xmlns="" id="{0EA195FF-972B-7EF1-EDCA-A5DDDF15D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7" y="3207431"/>
            <a:ext cx="366964" cy="356938"/>
          </a:xfrm>
          <a:prstGeom prst="rect">
            <a:avLst/>
          </a:prstGeom>
        </p:spPr>
      </p:pic>
      <p:pic>
        <p:nvPicPr>
          <p:cNvPr id="14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E1D207B0-4DDA-6D56-6AD6-01DE31A2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3" y="2275927"/>
            <a:ext cx="367827" cy="34777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C5887BAD-685C-E6FC-48B6-5C485E84F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3" y="2681667"/>
            <a:ext cx="367827" cy="347774"/>
          </a:xfrm>
          <a:prstGeom prst="rect">
            <a:avLst/>
          </a:prstGeom>
        </p:spPr>
      </p:pic>
      <p:pic>
        <p:nvPicPr>
          <p:cNvPr id="16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28185F58-2782-6CFE-B387-B4AB8996B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2" y="3166575"/>
            <a:ext cx="367827" cy="347774"/>
          </a:xfrm>
          <a:prstGeom prst="rect">
            <a:avLst/>
          </a:prstGeom>
        </p:spPr>
      </p:pic>
      <p:pic>
        <p:nvPicPr>
          <p:cNvPr id="17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98EFF4D3-1350-2A9B-07DE-7420BEF11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3" y="3611900"/>
            <a:ext cx="367827" cy="347774"/>
          </a:xfrm>
          <a:prstGeom prst="rect">
            <a:avLst/>
          </a:prstGeom>
        </p:spPr>
      </p:pic>
      <p:pic>
        <p:nvPicPr>
          <p:cNvPr id="18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6930C68D-D5C0-B65D-4AD5-D97C0F69C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2" y="4106705"/>
            <a:ext cx="367827" cy="347774"/>
          </a:xfrm>
          <a:prstGeom prst="rect">
            <a:avLst/>
          </a:prstGeom>
        </p:spPr>
      </p:pic>
      <p:pic>
        <p:nvPicPr>
          <p:cNvPr id="19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636B62CB-4107-E62E-4F62-12FD1A709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3" y="4522342"/>
            <a:ext cx="367827" cy="347774"/>
          </a:xfrm>
          <a:prstGeom prst="rect">
            <a:avLst/>
          </a:prstGeom>
        </p:spPr>
      </p:pic>
      <p:pic>
        <p:nvPicPr>
          <p:cNvPr id="20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384CF3CA-FF26-74FE-92FC-09CD2A407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2" y="5017147"/>
            <a:ext cx="367827" cy="347774"/>
          </a:xfrm>
          <a:prstGeom prst="rect">
            <a:avLst/>
          </a:prstGeom>
        </p:spPr>
      </p:pic>
      <p:pic>
        <p:nvPicPr>
          <p:cNvPr id="21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CAB8D7E1-A2DF-5283-4FBC-75AC3811E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673" y="5531745"/>
            <a:ext cx="367827" cy="347774"/>
          </a:xfrm>
          <a:prstGeom prst="rect">
            <a:avLst/>
          </a:prstGeom>
        </p:spPr>
      </p:pic>
      <p:pic>
        <p:nvPicPr>
          <p:cNvPr id="22" name="Рисунок 22" descr="Изображение выглядит как текст, короле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1FB5DEC-EC87-F394-CDBD-06ED0A56B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2923" y="3809009"/>
            <a:ext cx="3168732" cy="31786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00EA71-3A3D-D5E1-349D-1C8FDB4352C1}"/>
              </a:ext>
            </a:extLst>
          </p:cNvPr>
          <p:cNvSpPr txBox="1"/>
          <p:nvPr/>
        </p:nvSpPr>
        <p:spPr>
          <a:xfrm>
            <a:off x="1320140" y="22206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Комп’ютерна грамотність</a:t>
            </a:r>
            <a:r>
              <a:rPr lang="ru-RU">
                <a:solidFill>
                  <a:srgbClr val="C00000"/>
                </a:solidFill>
                <a:ea typeface="Calibri"/>
                <a:cs typeface="Calibri"/>
              </a:rPr>
              <a:t>​</a:t>
            </a:r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DB79D3A-3F00-EC8E-2002-4111E24DAF98}"/>
              </a:ext>
            </a:extLst>
          </p:cNvPr>
          <p:cNvSpPr txBox="1"/>
          <p:nvPr/>
        </p:nvSpPr>
        <p:spPr>
          <a:xfrm>
            <a:off x="1320140" y="26858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Низька мотивація</a:t>
            </a:r>
            <a:r>
              <a:rPr lang="ru-RU">
                <a:solidFill>
                  <a:srgbClr val="C00000"/>
                </a:solidFill>
                <a:ea typeface="Calibri"/>
                <a:cs typeface="Calibri"/>
              </a:rPr>
              <a:t>​</a:t>
            </a:r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45954D-84E0-2899-BE25-7EA19CC4D7B7}"/>
              </a:ext>
            </a:extLst>
          </p:cNvPr>
          <p:cNvSpPr txBox="1"/>
          <p:nvPr/>
        </p:nvSpPr>
        <p:spPr>
          <a:xfrm>
            <a:off x="1290452" y="3061855"/>
            <a:ext cx="39307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Ретельне опрацювання електронних ресурсів</a:t>
            </a:r>
            <a:r>
              <a:rPr lang="ru-RU">
                <a:solidFill>
                  <a:srgbClr val="C00000"/>
                </a:solidFill>
                <a:ea typeface="Calibri"/>
                <a:cs typeface="Calibri"/>
              </a:rPr>
              <a:t>​</a:t>
            </a:r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663FB3A-D452-0AD2-AB72-B3A35689DBF4}"/>
              </a:ext>
            </a:extLst>
          </p:cNvPr>
          <p:cNvSpPr txBox="1"/>
          <p:nvPr/>
        </p:nvSpPr>
        <p:spPr>
          <a:xfrm>
            <a:off x="7178633" y="22503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Інформативність</a:t>
            </a:r>
            <a:r>
              <a:rPr lang="ru-RU">
                <a:solidFill>
                  <a:srgbClr val="00B050"/>
                </a:solidFill>
                <a:ea typeface="Calibri"/>
                <a:cs typeface="Calibri"/>
              </a:rPr>
              <a:t>​</a:t>
            </a:r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AAC42C-50A5-2411-7FBD-58D1A1FF6083}"/>
              </a:ext>
            </a:extLst>
          </p:cNvPr>
          <p:cNvSpPr txBox="1"/>
          <p:nvPr/>
        </p:nvSpPr>
        <p:spPr>
          <a:xfrm>
            <a:off x="7178633" y="26858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Мультисенсорність</a:t>
            </a:r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869EF7D-AE35-8077-E6A9-54BCB9DC09A7}"/>
              </a:ext>
            </a:extLst>
          </p:cNvPr>
          <p:cNvSpPr txBox="1"/>
          <p:nvPr/>
        </p:nvSpPr>
        <p:spPr>
          <a:xfrm>
            <a:off x="7178634" y="314102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Інтерактивність</a:t>
            </a:r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4F6C187-52B5-A227-38B5-ED8FDBC7890B}"/>
              </a:ext>
            </a:extLst>
          </p:cNvPr>
          <p:cNvSpPr txBox="1"/>
          <p:nvPr/>
        </p:nvSpPr>
        <p:spPr>
          <a:xfrm>
            <a:off x="7178634" y="3586348"/>
            <a:ext cx="46036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Враховуються різні потреби</a:t>
            </a:r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AD670B8-8869-0EBC-DFF5-56C6AB68FB53}"/>
              </a:ext>
            </a:extLst>
          </p:cNvPr>
          <p:cNvSpPr txBox="1"/>
          <p:nvPr/>
        </p:nvSpPr>
        <p:spPr>
          <a:xfrm>
            <a:off x="7178634" y="41108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Безперервність</a:t>
            </a:r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80C3441-A776-5148-53B1-885E28ABC1FB}"/>
              </a:ext>
            </a:extLst>
          </p:cNvPr>
          <p:cNvSpPr txBox="1"/>
          <p:nvPr/>
        </p:nvSpPr>
        <p:spPr>
          <a:xfrm>
            <a:off x="7178634" y="45264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Зниження витрат</a:t>
            </a:r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6001A62-08F1-CFFC-8429-B6F2F51FE173}"/>
              </a:ext>
            </a:extLst>
          </p:cNvPr>
          <p:cNvSpPr txBox="1"/>
          <p:nvPr/>
        </p:nvSpPr>
        <p:spPr>
          <a:xfrm>
            <a:off x="7178633" y="50212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Диференціація</a:t>
            </a:r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98500B1-BC4D-58B9-AF90-C926D2492F32}"/>
              </a:ext>
            </a:extLst>
          </p:cNvPr>
          <p:cNvSpPr txBox="1"/>
          <p:nvPr/>
        </p:nvSpPr>
        <p:spPr>
          <a:xfrm>
            <a:off x="7178634" y="55358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Індивідуалізація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2CC77ECB-4A4E-AE07-BAD7-0C37C2C7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591783-8FCB-B565-2561-A2FEDF56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05" y="304967"/>
            <a:ext cx="10515600" cy="1024774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Сучасний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погляд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на 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типологію</a:t>
            </a:r>
            <a:r>
              <a:rPr lang="ru-RU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уроків</a:t>
            </a:r>
            <a:endParaRPr lang="ru-RU" dirty="0" err="1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8E6E1238-0EBC-728B-668B-13E5E06E9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125540"/>
              </p:ext>
            </p:extLst>
          </p:nvPr>
        </p:nvGraphicFramePr>
        <p:xfrm>
          <a:off x="772026" y="1443789"/>
          <a:ext cx="10836444" cy="51958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61710">
                  <a:extLst>
                    <a:ext uri="{9D8B030D-6E8A-4147-A177-3AD203B41FA5}">
                      <a16:colId xmlns:a16="http://schemas.microsoft.com/office/drawing/2014/main" xmlns="" val="3907564482"/>
                    </a:ext>
                  </a:extLst>
                </a:gridCol>
                <a:gridCol w="6374734">
                  <a:extLst>
                    <a:ext uri="{9D8B030D-6E8A-4147-A177-3AD203B41FA5}">
                      <a16:colId xmlns:a16="http://schemas.microsoft.com/office/drawing/2014/main" xmlns="" val="3114311358"/>
                    </a:ext>
                  </a:extLst>
                </a:gridCol>
              </a:tblGrid>
              <a:tr h="653887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Типологія уроків відповідно підходу до навчання "Знання, уміння, навички"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Типологія уроків відповідно до </a:t>
                      </a:r>
                      <a:r>
                        <a:rPr lang="uk-UA" sz="1800" noProof="0" err="1"/>
                        <a:t>компетентнісного</a:t>
                      </a:r>
                      <a:r>
                        <a:rPr lang="uk-UA" sz="1800" noProof="0" dirty="0"/>
                        <a:t> підходу до навчання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0444841"/>
                  </a:ext>
                </a:extLst>
              </a:tr>
              <a:tr h="653887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засвоєння нових знань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формування нових </a:t>
                      </a:r>
                      <a:r>
                        <a:rPr lang="uk-UA" sz="1800" noProof="0" err="1"/>
                        <a:t>компетентностей</a:t>
                      </a:r>
                      <a:r>
                        <a:rPr lang="uk-UA" sz="1800" noProof="0" dirty="0"/>
                        <a:t> (предметних та ключових)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36388738"/>
                  </a:ext>
                </a:extLst>
              </a:tr>
              <a:tr h="428778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формування навичок і вмінь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первинного застосування набутих </a:t>
                      </a:r>
                      <a:r>
                        <a:rPr lang="uk-UA" sz="1800" noProof="0" err="1"/>
                        <a:t>компетентностей</a:t>
                      </a:r>
                      <a:endParaRPr lang="uk-UA" sz="1800" noProof="0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15103142"/>
                  </a:ext>
                </a:extLst>
              </a:tr>
              <a:tr h="653887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застосування навичок і вмінь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застосування набутих </a:t>
                      </a:r>
                      <a:r>
                        <a:rPr lang="uk-UA" sz="1800" noProof="0" dirty="0" err="1"/>
                        <a:t>компетентностей</a:t>
                      </a:r>
                      <a:r>
                        <a:rPr lang="uk-UA" sz="1800" noProof="0" dirty="0"/>
                        <a:t> у нестандартних ситуаціях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12701962"/>
                  </a:ext>
                </a:extLst>
              </a:tr>
              <a:tr h="428778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Комбінований урок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розвитку ключових та предметних </a:t>
                      </a:r>
                      <a:r>
                        <a:rPr lang="uk-UA" sz="1800" noProof="0" err="1"/>
                        <a:t>компетентностей</a:t>
                      </a:r>
                      <a:endParaRPr lang="uk-UA" sz="1800" noProof="0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71236839"/>
                  </a:ext>
                </a:extLst>
              </a:tr>
              <a:tr h="428778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узагальнення й систематизації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розвитку ставлень та вмінь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15910186"/>
                  </a:ext>
                </a:extLst>
              </a:tr>
              <a:tr h="653887"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перевірки й корекції знань, навичок й умінь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noProof="0" dirty="0"/>
                        <a:t>Урок перевірки сформованості і корекції ключових та предметних </a:t>
                      </a:r>
                      <a:r>
                        <a:rPr lang="uk-UA" sz="1800" noProof="0" err="1"/>
                        <a:t>компетентностей</a:t>
                      </a:r>
                      <a:endParaRPr lang="uk-UA" sz="1800" noProof="0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69392914"/>
                  </a:ext>
                </a:extLst>
              </a:tr>
              <a:tr h="42877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оцінювання набутих знань, умінь, навичок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оцінки досягнення </a:t>
                      </a:r>
                      <a:r>
                        <a:rPr lang="uk-UA" sz="1800" noProof="0" err="1"/>
                        <a:t>компетентностей</a:t>
                      </a:r>
                      <a:endParaRPr lang="uk-UA" sz="1800" noProof="0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44451315"/>
                  </a:ext>
                </a:extLst>
              </a:tr>
              <a:tr h="6538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застосування </a:t>
                      </a:r>
                      <a:r>
                        <a:rPr lang="uk-UA" sz="1800" u="none" strike="noStrike" noProof="0" dirty="0"/>
                        <a:t>знань, умінь, навичок на практиці</a:t>
                      </a:r>
                      <a:endParaRPr lang="uk-UA" sz="18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1800" noProof="0" dirty="0"/>
                        <a:t>Урок практичного застосування набутих предметних </a:t>
                      </a:r>
                      <a:r>
                        <a:rPr lang="uk-UA" sz="1800" noProof="0" err="1"/>
                        <a:t>компетентностей</a:t>
                      </a:r>
                      <a:endParaRPr lang="uk-UA" sz="1800" noProof="0" dirty="0" err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61873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42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6" descr="Изображение выглядит как на открытом воздухе, де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1515F358-EBB3-F550-C3B8-F33781D4C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2744"/>
            <a:ext cx="12187161" cy="68850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08C616-5FC8-FBAA-B868-8D4D90B3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890" y="196891"/>
            <a:ext cx="9278586" cy="1325563"/>
          </a:xfrm>
        </p:spPr>
        <p:txBody>
          <a:bodyPr>
            <a:normAutofit/>
          </a:bodyPr>
          <a:lstStyle/>
          <a:p>
            <a:r>
              <a:rPr lang="ru-RU" b="1" dirty="0" err="1">
                <a:ea typeface="Calibri Light"/>
                <a:cs typeface="Calibri Light"/>
              </a:rPr>
              <a:t>Характерні</a:t>
            </a:r>
            <a:r>
              <a:rPr lang="ru-RU" b="1" dirty="0">
                <a:ea typeface="Calibri Light"/>
                <a:cs typeface="Calibri Light"/>
              </a:rPr>
              <a:t> </a:t>
            </a:r>
            <a:r>
              <a:rPr lang="ru-RU" b="1" dirty="0" err="1">
                <a:ea typeface="Calibri Light"/>
                <a:cs typeface="Calibri Light"/>
              </a:rPr>
              <a:t>ознаки</a:t>
            </a:r>
            <a:r>
              <a:rPr lang="ru-RU" b="1" dirty="0">
                <a:ea typeface="Calibri Light"/>
                <a:cs typeface="Calibri Light"/>
              </a:rPr>
              <a:t> </a:t>
            </a:r>
            <a:r>
              <a:rPr lang="ru-RU" b="1" dirty="0" err="1">
                <a:ea typeface="Calibri Light"/>
                <a:cs typeface="Calibri Light"/>
              </a:rPr>
              <a:t>сучасного</a:t>
            </a:r>
            <a:r>
              <a:rPr lang="ru-RU" b="1" dirty="0">
                <a:ea typeface="Calibri Light"/>
                <a:cs typeface="Calibri Light"/>
              </a:rPr>
              <a:t> уроку</a:t>
            </a:r>
            <a:endParaRPr lang="ru-RU" b="1" dirty="0"/>
          </a:p>
        </p:txBody>
      </p:sp>
      <p:pic>
        <p:nvPicPr>
          <p:cNvPr id="7" name="Рисунок 7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728EAD8-2DB6-B72F-5898-09528AF8F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4" y="4452849"/>
            <a:ext cx="3594264" cy="2316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77C8C4-1248-CD28-59C6-9835ACFD6CAC}"/>
              </a:ext>
            </a:extLst>
          </p:cNvPr>
          <p:cNvSpPr txBox="1"/>
          <p:nvPr/>
        </p:nvSpPr>
        <p:spPr>
          <a:xfrm>
            <a:off x="1296388" y="1622960"/>
            <a:ext cx="2523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Варіативність</a:t>
            </a:r>
            <a:r>
              <a:rPr lang="ru-RU" dirty="0">
                <a:ea typeface="Calibri"/>
                <a:cs typeface="Calibri"/>
              </a:rPr>
              <a:t> і </a:t>
            </a:r>
            <a:r>
              <a:rPr lang="ru-RU" dirty="0" err="1">
                <a:ea typeface="Calibri"/>
                <a:cs typeface="Calibri"/>
              </a:rPr>
              <a:t>гнучкість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структури</a:t>
            </a:r>
            <a:r>
              <a:rPr lang="ru-RU" dirty="0">
                <a:ea typeface="Calibri"/>
                <a:cs typeface="Calibri"/>
              </a:rPr>
              <a:t> уроку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039242-2F6F-6942-114A-335FC6509DD9}"/>
              </a:ext>
            </a:extLst>
          </p:cNvPr>
          <p:cNvSpPr txBox="1"/>
          <p:nvPr/>
        </p:nvSpPr>
        <p:spPr>
          <a:xfrm>
            <a:off x="1296388" y="2493817"/>
            <a:ext cx="2523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Спрямованість</a:t>
            </a:r>
            <a:r>
              <a:rPr lang="ru-RU" dirty="0">
                <a:ea typeface="Calibri"/>
                <a:cs typeface="Calibri"/>
              </a:rPr>
              <a:t> уроку на </a:t>
            </a:r>
            <a:r>
              <a:rPr lang="ru-RU" dirty="0" err="1">
                <a:ea typeface="Calibri"/>
                <a:cs typeface="Calibri"/>
              </a:rPr>
              <a:t>особистість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учня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87F4C5-3CC5-D4C5-C6F0-F73598051780}"/>
              </a:ext>
            </a:extLst>
          </p:cNvPr>
          <p:cNvSpPr txBox="1"/>
          <p:nvPr/>
        </p:nvSpPr>
        <p:spPr>
          <a:xfrm>
            <a:off x="1296387" y="3334985"/>
            <a:ext cx="2523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Оптимізація</a:t>
            </a:r>
            <a:r>
              <a:rPr lang="ru-RU" dirty="0">
                <a:ea typeface="Calibri"/>
                <a:cs typeface="Calibri"/>
              </a:rPr>
              <a:t> форм </a:t>
            </a:r>
            <a:r>
              <a:rPr lang="ru-RU" dirty="0" err="1">
                <a:ea typeface="Calibri"/>
                <a:cs typeface="Calibri"/>
              </a:rPr>
              <a:t>роботи</a:t>
            </a:r>
            <a:r>
              <a:rPr lang="ru-RU" dirty="0">
                <a:ea typeface="Calibri"/>
                <a:cs typeface="Calibri"/>
              </a:rPr>
              <a:t> на </a:t>
            </a:r>
            <a:r>
              <a:rPr lang="ru-RU" dirty="0" err="1">
                <a:ea typeface="Calibri"/>
                <a:cs typeface="Calibri"/>
              </a:rPr>
              <a:t>уроці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74D1C8-2987-3AE1-CF35-33ADA0C1759E}"/>
              </a:ext>
            </a:extLst>
          </p:cNvPr>
          <p:cNvSpPr txBox="1"/>
          <p:nvPr/>
        </p:nvSpPr>
        <p:spPr>
          <a:xfrm>
            <a:off x="1296388" y="4096986"/>
            <a:ext cx="30084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Формування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найважливіших</a:t>
            </a:r>
            <a:r>
              <a:rPr lang="ru-RU" dirty="0">
                <a:ea typeface="Calibri"/>
                <a:cs typeface="Calibri"/>
              </a:rPr>
              <a:t> компетентностей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B5914A-CE65-A1D5-D55E-29CF60883029}"/>
              </a:ext>
            </a:extLst>
          </p:cNvPr>
          <p:cNvSpPr txBox="1"/>
          <p:nvPr/>
        </p:nvSpPr>
        <p:spPr>
          <a:xfrm>
            <a:off x="5086595" y="1622960"/>
            <a:ext cx="21375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Співпраця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вчителя</a:t>
            </a:r>
            <a:r>
              <a:rPr lang="ru-RU" dirty="0">
                <a:ea typeface="Calibri"/>
                <a:cs typeface="Calibri"/>
              </a:rPr>
              <a:t> та </a:t>
            </a:r>
            <a:r>
              <a:rPr lang="ru-RU" dirty="0" err="1">
                <a:ea typeface="Calibri"/>
                <a:cs typeface="Calibri"/>
              </a:rPr>
              <a:t>учня</a:t>
            </a:r>
            <a:endParaRPr lang="ru-RU" dirty="0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237439-7F7B-7A78-F21D-8A3D4F50EA6F}"/>
              </a:ext>
            </a:extLst>
          </p:cNvPr>
          <p:cNvSpPr txBox="1"/>
          <p:nvPr/>
        </p:nvSpPr>
        <p:spPr>
          <a:xfrm>
            <a:off x="5086596" y="2493817"/>
            <a:ext cx="2048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Оновлення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змісту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навчання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7B1736-ADF6-71D1-4EB7-8A7132EC7288}"/>
              </a:ext>
            </a:extLst>
          </p:cNvPr>
          <p:cNvSpPr txBox="1"/>
          <p:nvPr/>
        </p:nvSpPr>
        <p:spPr>
          <a:xfrm>
            <a:off x="5126179" y="3473531"/>
            <a:ext cx="25235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ea typeface="Calibri"/>
                <a:cs typeface="Calibri"/>
              </a:rPr>
              <a:t>Демократизм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E508EC-8D2C-AD75-AD34-315AF9895BD3}"/>
              </a:ext>
            </a:extLst>
          </p:cNvPr>
          <p:cNvSpPr txBox="1"/>
          <p:nvPr/>
        </p:nvSpPr>
        <p:spPr>
          <a:xfrm>
            <a:off x="5086596" y="4087090"/>
            <a:ext cx="30677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Використання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індивідуального</a:t>
            </a:r>
            <a:r>
              <a:rPr lang="ru-RU" dirty="0">
                <a:ea typeface="Calibri"/>
                <a:cs typeface="Calibri"/>
              </a:rPr>
              <a:t> </a:t>
            </a:r>
            <a:r>
              <a:rPr lang="ru-RU" dirty="0" err="1">
                <a:ea typeface="Calibri"/>
                <a:cs typeface="Calibri"/>
              </a:rPr>
              <a:t>підходу</a:t>
            </a:r>
            <a:endParaRPr lang="ru-RU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1BB990D-15BD-461A-2D36-DA555AD61F72}"/>
              </a:ext>
            </a:extLst>
          </p:cNvPr>
          <p:cNvSpPr txBox="1"/>
          <p:nvPr/>
        </p:nvSpPr>
        <p:spPr>
          <a:xfrm>
            <a:off x="8748154" y="1622960"/>
            <a:ext cx="2523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Самостійний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творчий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пошук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5E6306-7DB9-567B-383C-6427F2A2D870}"/>
              </a:ext>
            </a:extLst>
          </p:cNvPr>
          <p:cNvSpPr txBox="1"/>
          <p:nvPr/>
        </p:nvSpPr>
        <p:spPr>
          <a:xfrm>
            <a:off x="8748153" y="2493816"/>
            <a:ext cx="2523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Розвиток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творчих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здібностей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3186C5-CBB4-7818-45A7-E3B08ACA5DBB}"/>
              </a:ext>
            </a:extLst>
          </p:cNvPr>
          <p:cNvSpPr txBox="1"/>
          <p:nvPr/>
        </p:nvSpPr>
        <p:spPr>
          <a:xfrm>
            <a:off x="8748153" y="3334985"/>
            <a:ext cx="29490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err="1">
                <a:ea typeface="Calibri"/>
                <a:cs typeface="Calibri"/>
              </a:rPr>
              <a:t>Упровадження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інноваційних</a:t>
            </a:r>
            <a:r>
              <a:rPr lang="ru-RU" dirty="0">
                <a:ea typeface="Calibri"/>
                <a:cs typeface="Calibri"/>
              </a:rPr>
              <a:t> </a:t>
            </a:r>
            <a:r>
              <a:rPr lang="ru-RU" dirty="0" err="1">
                <a:ea typeface="Calibri"/>
                <a:cs typeface="Calibri"/>
              </a:rPr>
              <a:t>технологій</a:t>
            </a:r>
          </a:p>
        </p:txBody>
      </p:sp>
      <p:pic>
        <p:nvPicPr>
          <p:cNvPr id="19" name="Рисунок 19">
            <a:extLst>
              <a:ext uri="{FF2B5EF4-FFF2-40B4-BE49-F238E27FC236}">
                <a16:creationId xmlns:a16="http://schemas.microsoft.com/office/drawing/2014/main" xmlns="" id="{258649C4-76BE-EEB5-8FC0-0FA29736D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7" y="1760517"/>
            <a:ext cx="348343" cy="3681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120AE0C-7A68-D957-1402-857BC4E0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296" y="1760517"/>
            <a:ext cx="348343" cy="368136"/>
          </a:xfrm>
          <a:prstGeom prst="rect">
            <a:avLst/>
          </a:prstGeom>
        </p:spPr>
      </p:pic>
      <p:pic>
        <p:nvPicPr>
          <p:cNvPr id="21" name="Рисунок 19">
            <a:extLst>
              <a:ext uri="{FF2B5EF4-FFF2-40B4-BE49-F238E27FC236}">
                <a16:creationId xmlns:a16="http://schemas.microsoft.com/office/drawing/2014/main" xmlns="" id="{2FDCCB04-8D37-9DB9-8F61-F99E25874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54" y="1760516"/>
            <a:ext cx="348343" cy="368136"/>
          </a:xfrm>
          <a:prstGeom prst="rect">
            <a:avLst/>
          </a:prstGeom>
        </p:spPr>
      </p:pic>
      <p:pic>
        <p:nvPicPr>
          <p:cNvPr id="22" name="Рисунок 19">
            <a:extLst>
              <a:ext uri="{FF2B5EF4-FFF2-40B4-BE49-F238E27FC236}">
                <a16:creationId xmlns:a16="http://schemas.microsoft.com/office/drawing/2014/main" xmlns="" id="{CB8ABFFE-C8FF-214E-B10C-3E483B413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7" y="2631374"/>
            <a:ext cx="348343" cy="368136"/>
          </a:xfrm>
          <a:prstGeom prst="rect">
            <a:avLst/>
          </a:prstGeom>
        </p:spPr>
      </p:pic>
      <p:pic>
        <p:nvPicPr>
          <p:cNvPr id="23" name="Рисунок 19">
            <a:extLst>
              <a:ext uri="{FF2B5EF4-FFF2-40B4-BE49-F238E27FC236}">
                <a16:creationId xmlns:a16="http://schemas.microsoft.com/office/drawing/2014/main" xmlns="" id="{DBBB6DD1-0974-3ABF-EA99-880111A1F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6" y="3432958"/>
            <a:ext cx="348343" cy="368136"/>
          </a:xfrm>
          <a:prstGeom prst="rect">
            <a:avLst/>
          </a:prstGeom>
        </p:spPr>
      </p:pic>
      <p:pic>
        <p:nvPicPr>
          <p:cNvPr id="24" name="Рисунок 19">
            <a:extLst>
              <a:ext uri="{FF2B5EF4-FFF2-40B4-BE49-F238E27FC236}">
                <a16:creationId xmlns:a16="http://schemas.microsoft.com/office/drawing/2014/main" xmlns="" id="{B637AF2E-2863-5D2E-D894-3238211F2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7" y="4224647"/>
            <a:ext cx="348343" cy="3681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64E3545-0136-511B-C896-2B1E6B75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296" y="2661062"/>
            <a:ext cx="348343" cy="3681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1E09772-918A-BCB5-7C79-FDAB3FD3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295" y="3432958"/>
            <a:ext cx="348343" cy="36813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835D128-7FDD-C42C-9657-64D67A95F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296" y="4224647"/>
            <a:ext cx="348343" cy="368136"/>
          </a:xfrm>
          <a:prstGeom prst="rect">
            <a:avLst/>
          </a:prstGeom>
        </p:spPr>
      </p:pic>
      <p:pic>
        <p:nvPicPr>
          <p:cNvPr id="28" name="Рисунок 19">
            <a:extLst>
              <a:ext uri="{FF2B5EF4-FFF2-40B4-BE49-F238E27FC236}">
                <a16:creationId xmlns:a16="http://schemas.microsoft.com/office/drawing/2014/main" xmlns="" id="{B5795A64-7479-0EEE-DCE0-4877F628E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54" y="2631373"/>
            <a:ext cx="348343" cy="368136"/>
          </a:xfrm>
          <a:prstGeom prst="rect">
            <a:avLst/>
          </a:prstGeom>
        </p:spPr>
      </p:pic>
      <p:pic>
        <p:nvPicPr>
          <p:cNvPr id="29" name="Рисунок 19">
            <a:extLst>
              <a:ext uri="{FF2B5EF4-FFF2-40B4-BE49-F238E27FC236}">
                <a16:creationId xmlns:a16="http://schemas.microsoft.com/office/drawing/2014/main" xmlns="" id="{370C1763-1C2A-48AF-52E5-B92AB8D7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53" y="3472541"/>
            <a:ext cx="348343" cy="3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05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setVTI">
  <a:themeElements>
    <a:clrScheme name="Стандартная">
      <a:dk1>
        <a:srgbClr val="000000"/>
      </a:dk1>
      <a:lt1>
        <a:srgbClr val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299</Words>
  <Application>Microsoft Office PowerPoint</Application>
  <PresentationFormat>Произвольный</PresentationFormat>
  <Paragraphs>85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OffsetVTI</vt:lpstr>
      <vt:lpstr>Сучасні підходи до викладання в умовах змішаного навчання  та запровадження НУШ в основній школі</vt:lpstr>
      <vt:lpstr>Презентация PowerPoint</vt:lpstr>
      <vt:lpstr>Презентация PowerPoint</vt:lpstr>
      <vt:lpstr>Презентация PowerPoint</vt:lpstr>
      <vt:lpstr>Змішане навчання</vt:lpstr>
      <vt:lpstr>ОСОБЛИВОСТІ</vt:lpstr>
      <vt:lpstr>Недоліки</vt:lpstr>
      <vt:lpstr>Сучасний погляд на типологію уроків</vt:lpstr>
      <vt:lpstr>Характерні ознаки сучасного уроку</vt:lpstr>
      <vt:lpstr>Структура сучасного уроку</vt:lpstr>
      <vt:lpstr>Рефлексія</vt:lpstr>
      <vt:lpstr>Види рефлексії</vt:lpstr>
      <vt:lpstr>5 ідей для рефлексії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Kozlova</cp:lastModifiedBy>
  <cp:revision>742</cp:revision>
  <dcterms:created xsi:type="dcterms:W3CDTF">2023-04-29T13:19:39Z</dcterms:created>
  <dcterms:modified xsi:type="dcterms:W3CDTF">2023-05-03T07:31:57Z</dcterms:modified>
</cp:coreProperties>
</file>